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77"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CC0570-267F-442F-A6DC-F7DDB4DA6D54}" type="datetimeFigureOut">
              <a:rPr lang="en-US" smtClean="0"/>
              <a:pPr/>
              <a:t>9/12/2012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8A451BD-8116-41BD-BBCF-7E80D6B2F10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CC0570-267F-442F-A6DC-F7DDB4DA6D54}"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451BD-8116-41BD-BBCF-7E80D6B2F1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CC0570-267F-442F-A6DC-F7DDB4DA6D54}"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451BD-8116-41BD-BBCF-7E80D6B2F1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CC0570-267F-442F-A6DC-F7DDB4DA6D54}"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451BD-8116-41BD-BBCF-7E80D6B2F1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CC0570-267F-442F-A6DC-F7DDB4DA6D54}"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451BD-8116-41BD-BBCF-7E80D6B2F10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CC0570-267F-442F-A6DC-F7DDB4DA6D54}"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451BD-8116-41BD-BBCF-7E80D6B2F1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CC0570-267F-442F-A6DC-F7DDB4DA6D54}" type="datetimeFigureOut">
              <a:rPr lang="en-US" smtClean="0"/>
              <a:pPr/>
              <a:t>9/12/2012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451BD-8116-41BD-BBCF-7E80D6B2F1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CC0570-267F-442F-A6DC-F7DDB4DA6D54}" type="datetimeFigureOut">
              <a:rPr lang="en-US" smtClean="0"/>
              <a:pPr/>
              <a:t>9/12/2012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451BD-8116-41BD-BBCF-7E80D6B2F1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CC0570-267F-442F-A6DC-F7DDB4DA6D54}" type="datetimeFigureOut">
              <a:rPr lang="en-US" smtClean="0"/>
              <a:pPr/>
              <a:t>9/12/2012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451BD-8116-41BD-BBCF-7E80D6B2F1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CC0570-267F-442F-A6DC-F7DDB4DA6D54}"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451BD-8116-41BD-BBCF-7E80D6B2F1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CC0570-267F-442F-A6DC-F7DDB4DA6D54}"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8A451BD-8116-41BD-BBCF-7E80D6B2F10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CC0570-267F-442F-A6DC-F7DDB4DA6D54}" type="datetimeFigureOut">
              <a:rPr lang="en-US" smtClean="0"/>
              <a:pPr/>
              <a:t>9/12/2012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8A451BD-8116-41BD-BBCF-7E80D6B2F10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digavPpNuw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youtube.com/watch?v=1bUFhCKLV0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youtube.com/watch?v=RmTxr7OsPj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5" name="Picture 4" descr="Leadership.jpg"/>
          <p:cNvPicPr>
            <a:picLocks noChangeAspect="1"/>
          </p:cNvPicPr>
          <p:nvPr/>
        </p:nvPicPr>
        <p:blipFill>
          <a:blip r:embed="rId2" cstate="print"/>
          <a:stretch>
            <a:fillRect/>
          </a:stretch>
        </p:blipFill>
        <p:spPr>
          <a:xfrm>
            <a:off x="304800" y="228600"/>
            <a:ext cx="8456383" cy="63341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ndbook.jpg"/>
          <p:cNvPicPr>
            <a:picLocks noChangeAspect="1"/>
          </p:cNvPicPr>
          <p:nvPr/>
        </p:nvPicPr>
        <p:blipFill>
          <a:blip r:embed="rId2" cstate="print"/>
          <a:stretch>
            <a:fillRect/>
          </a:stretch>
        </p:blipFill>
        <p:spPr>
          <a:xfrm>
            <a:off x="5791200" y="1828800"/>
            <a:ext cx="2362200" cy="2362200"/>
          </a:xfrm>
          <a:prstGeom prst="rect">
            <a:avLst/>
          </a:prstGeom>
        </p:spPr>
      </p:pic>
      <p:sp>
        <p:nvSpPr>
          <p:cNvPr id="2" name="Title 1"/>
          <p:cNvSpPr>
            <a:spLocks noGrp="1"/>
          </p:cNvSpPr>
          <p:nvPr>
            <p:ph type="title"/>
          </p:nvPr>
        </p:nvSpPr>
        <p:spPr/>
        <p:txBody>
          <a:bodyPr/>
          <a:lstStyle/>
          <a:p>
            <a:r>
              <a:rPr lang="en-US" dirty="0" smtClean="0"/>
              <a:t>Developing a Leadership Style</a:t>
            </a:r>
            <a:endParaRPr lang="en-US" dirty="0"/>
          </a:p>
        </p:txBody>
      </p:sp>
      <p:sp>
        <p:nvSpPr>
          <p:cNvPr id="3" name="Content Placeholder 2"/>
          <p:cNvSpPr>
            <a:spLocks noGrp="1"/>
          </p:cNvSpPr>
          <p:nvPr>
            <p:ph idx="1"/>
          </p:nvPr>
        </p:nvSpPr>
        <p:spPr>
          <a:xfrm>
            <a:off x="381000" y="1905000"/>
            <a:ext cx="8229600" cy="4389120"/>
          </a:xfrm>
        </p:spPr>
        <p:txBody>
          <a:bodyPr>
            <a:normAutofit lnSpcReduction="10000"/>
          </a:bodyPr>
          <a:lstStyle/>
          <a:p>
            <a:r>
              <a:rPr lang="en-US" dirty="0" smtClean="0"/>
              <a:t>The Bureaucratic Leader</a:t>
            </a:r>
          </a:p>
          <a:p>
            <a:r>
              <a:rPr lang="en-US" dirty="0" smtClean="0"/>
              <a:t>“Company Policy”</a:t>
            </a:r>
          </a:p>
          <a:p>
            <a:endParaRPr lang="en-US" dirty="0" smtClean="0"/>
          </a:p>
          <a:p>
            <a:endParaRPr lang="en-US" dirty="0" smtClean="0"/>
          </a:p>
          <a:p>
            <a:endParaRPr lang="en-US" dirty="0" smtClean="0"/>
          </a:p>
          <a:p>
            <a:r>
              <a:rPr lang="en-US" dirty="0" smtClean="0"/>
              <a:t>Person who reaches for some written internal dictate or policy and procedure to find answers and make decisions. Bureaucrats will attempt to follow those dictates to the letter. If this fails they will usually call their own supervisor before making a decision.</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leadership Style</a:t>
            </a:r>
            <a:endParaRPr lang="en-US" dirty="0"/>
          </a:p>
        </p:txBody>
      </p:sp>
      <p:sp>
        <p:nvSpPr>
          <p:cNvPr id="3" name="Content Placeholder 2"/>
          <p:cNvSpPr>
            <a:spLocks noGrp="1"/>
          </p:cNvSpPr>
          <p:nvPr>
            <p:ph idx="1"/>
          </p:nvPr>
        </p:nvSpPr>
        <p:spPr/>
        <p:txBody>
          <a:bodyPr/>
          <a:lstStyle/>
          <a:p>
            <a:r>
              <a:rPr lang="en-US" dirty="0" smtClean="0"/>
              <a:t>The laissez-faire leader</a:t>
            </a:r>
          </a:p>
          <a:p>
            <a:r>
              <a:rPr lang="en-US" dirty="0" smtClean="0"/>
              <a:t>“Hands off”</a:t>
            </a:r>
          </a:p>
          <a:p>
            <a:endParaRPr lang="en-US" dirty="0" smtClean="0"/>
          </a:p>
          <a:p>
            <a:endParaRPr lang="en-US" dirty="0" smtClean="0"/>
          </a:p>
          <a:p>
            <a:endParaRPr lang="en-US" dirty="0" smtClean="0"/>
          </a:p>
          <a:p>
            <a:r>
              <a:rPr lang="en-US" dirty="0" smtClean="0"/>
              <a:t>This is the leader who chooses not to lead. If something is not broken, don’t tell me about it……fix it yourself. These leaders, if successful are masters at delegation.</a:t>
            </a:r>
          </a:p>
        </p:txBody>
      </p:sp>
      <p:pic>
        <p:nvPicPr>
          <p:cNvPr id="4" name="Picture 3" descr="yoda1.jpg"/>
          <p:cNvPicPr>
            <a:picLocks noChangeAspect="1"/>
          </p:cNvPicPr>
          <p:nvPr/>
        </p:nvPicPr>
        <p:blipFill>
          <a:blip r:embed="rId2" cstate="print"/>
          <a:stretch>
            <a:fillRect/>
          </a:stretch>
        </p:blipFill>
        <p:spPr>
          <a:xfrm>
            <a:off x="4876800" y="1905000"/>
            <a:ext cx="3340274" cy="24384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a:t>
            </a:r>
            <a:endParaRPr lang="en-US" dirty="0"/>
          </a:p>
        </p:txBody>
      </p:sp>
      <p:sp>
        <p:nvSpPr>
          <p:cNvPr id="3" name="Content Placeholder 2"/>
          <p:cNvSpPr>
            <a:spLocks noGrp="1"/>
          </p:cNvSpPr>
          <p:nvPr>
            <p:ph idx="1"/>
          </p:nvPr>
        </p:nvSpPr>
        <p:spPr/>
        <p:txBody>
          <a:bodyPr/>
          <a:lstStyle/>
          <a:p>
            <a:r>
              <a:rPr lang="en-US" dirty="0" smtClean="0"/>
              <a:t>If you could choose an autocratic leader, bureaucratic, or laissez-faire style leader as your boss which one would you choose? Why?</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Charlie Trotter on Management</a:t>
            </a:r>
            <a:endParaRPr lang="en-US" dirty="0"/>
          </a:p>
        </p:txBody>
      </p:sp>
      <p:sp>
        <p:nvSpPr>
          <p:cNvPr id="3" name="Content Placeholder 2"/>
          <p:cNvSpPr>
            <a:spLocks noGrp="1"/>
          </p:cNvSpPr>
          <p:nvPr>
            <p:ph idx="1"/>
          </p:nvPr>
        </p:nvSpPr>
        <p:spPr/>
        <p:txBody>
          <a:bodyPr/>
          <a:lstStyle/>
          <a:p>
            <a:pPr>
              <a:buNone/>
            </a:pPr>
            <a:endParaRPr lang="en-US" dirty="0" smtClean="0">
              <a:hlinkClick r:id="rId2"/>
            </a:endParaRPr>
          </a:p>
          <a:p>
            <a:pPr>
              <a:buNone/>
            </a:pPr>
            <a:endParaRPr lang="en-US" dirty="0" smtClean="0">
              <a:hlinkClick r:id="rId2"/>
            </a:endParaRPr>
          </a:p>
          <a:p>
            <a:pPr>
              <a:buNone/>
            </a:pPr>
            <a:endParaRPr lang="en-US" dirty="0" smtClean="0">
              <a:hlinkClick r:id="rId2"/>
            </a:endParaRPr>
          </a:p>
          <a:p>
            <a:pPr>
              <a:buNone/>
            </a:pPr>
            <a:r>
              <a:rPr lang="en-US" dirty="0" smtClean="0">
                <a:hlinkClick r:id="rId2"/>
              </a:rPr>
              <a:t>http://www.youtube.com/watch?v=digavPpNuwE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Leadership Style</a:t>
            </a:r>
            <a:endParaRPr lang="en-US" dirty="0"/>
          </a:p>
        </p:txBody>
      </p:sp>
      <p:sp>
        <p:nvSpPr>
          <p:cNvPr id="3" name="Content Placeholder 2"/>
          <p:cNvSpPr>
            <a:spLocks noGrp="1"/>
          </p:cNvSpPr>
          <p:nvPr>
            <p:ph idx="1"/>
          </p:nvPr>
        </p:nvSpPr>
        <p:spPr/>
        <p:txBody>
          <a:bodyPr>
            <a:normAutofit lnSpcReduction="10000"/>
          </a:bodyPr>
          <a:lstStyle/>
          <a:p>
            <a:r>
              <a:rPr lang="en-US" dirty="0" smtClean="0"/>
              <a:t>The Participative Leader:</a:t>
            </a:r>
          </a:p>
          <a:p>
            <a:r>
              <a:rPr lang="en-US" dirty="0" smtClean="0"/>
              <a:t>“consensus builder”</a:t>
            </a:r>
          </a:p>
          <a:p>
            <a:r>
              <a:rPr lang="en-US" dirty="0" smtClean="0"/>
              <a:t>Will involve employees in any decision making process that effects them. They ask many questions and seek employee advice on how to perform tasks more efficiently.</a:t>
            </a:r>
          </a:p>
          <a:p>
            <a:r>
              <a:rPr lang="en-US" dirty="0" smtClean="0"/>
              <a:t>This leader is creating employee buy in and commitment by including them in the decision making process. The leader’s decision or action may not be in the employee’s  solution, but the manager has consulted the employee as an expert resource.</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Leadership Style</a:t>
            </a:r>
            <a:endParaRPr lang="en-US" dirty="0"/>
          </a:p>
        </p:txBody>
      </p:sp>
      <p:sp>
        <p:nvSpPr>
          <p:cNvPr id="3" name="Content Placeholder 2"/>
          <p:cNvSpPr>
            <a:spLocks noGrp="1"/>
          </p:cNvSpPr>
          <p:nvPr>
            <p:ph idx="1"/>
          </p:nvPr>
        </p:nvSpPr>
        <p:spPr/>
        <p:txBody>
          <a:bodyPr>
            <a:normAutofit fontScale="92500"/>
          </a:bodyPr>
          <a:lstStyle/>
          <a:p>
            <a:r>
              <a:rPr lang="en-US" dirty="0" smtClean="0"/>
              <a:t>The Situational Leader</a:t>
            </a:r>
          </a:p>
          <a:p>
            <a:r>
              <a:rPr lang="en-US" dirty="0" smtClean="0"/>
              <a:t>Manage by walking around</a:t>
            </a:r>
          </a:p>
          <a:p>
            <a:r>
              <a:rPr lang="en-US" dirty="0" smtClean="0"/>
              <a:t>They realize that that the people and situations in a foodservice operation require strategic change in management and style depending on the people and circumstances.</a:t>
            </a:r>
          </a:p>
          <a:p>
            <a:r>
              <a:rPr lang="en-US" dirty="0" smtClean="0"/>
              <a:t>There are times that that directing, coaching, supporting, demanding, going by the book, and delegating will become the style of choice, depending on the circumstances.</a:t>
            </a:r>
          </a:p>
          <a:p>
            <a:r>
              <a:rPr lang="en-US" dirty="0" smtClean="0"/>
              <a:t>A good situational leader will know when to change gears.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Leadership Style</a:t>
            </a:r>
            <a:endParaRPr lang="en-US" dirty="0"/>
          </a:p>
        </p:txBody>
      </p:sp>
      <p:sp>
        <p:nvSpPr>
          <p:cNvPr id="3" name="Content Placeholder 2"/>
          <p:cNvSpPr>
            <a:spLocks noGrp="1"/>
          </p:cNvSpPr>
          <p:nvPr>
            <p:ph idx="1"/>
          </p:nvPr>
        </p:nvSpPr>
        <p:spPr/>
        <p:txBody>
          <a:bodyPr/>
          <a:lstStyle/>
          <a:p>
            <a:r>
              <a:rPr lang="en-US" dirty="0" smtClean="0"/>
              <a:t>Developing your own style</a:t>
            </a:r>
          </a:p>
          <a:p>
            <a:r>
              <a:rPr lang="en-US" dirty="0" smtClean="0"/>
              <a:t>Your personality will have a great deal of impact as to how you incorporate each of these styles into your own.</a:t>
            </a:r>
          </a:p>
          <a:p>
            <a:r>
              <a:rPr lang="en-US" dirty="0" smtClean="0"/>
              <a:t>Situational and flexibility are essential survival tools in a dynamic and constantly changing business environment.</a:t>
            </a:r>
          </a:p>
          <a:p>
            <a:r>
              <a:rPr lang="en-US" dirty="0" smtClean="0"/>
              <a:t>You will receive respect only if you give it.</a:t>
            </a:r>
          </a:p>
          <a:p>
            <a:r>
              <a:rPr lang="en-US" dirty="0" smtClean="0"/>
              <a:t>Be firm, fair and impartial, but remember to treat people as individuals with individual needs.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Motivating Employees</a:t>
            </a:r>
            <a:endParaRPr lang="en-US" dirty="0"/>
          </a:p>
        </p:txBody>
      </p:sp>
      <p:sp>
        <p:nvSpPr>
          <p:cNvPr id="3" name="Content Placeholder 2"/>
          <p:cNvSpPr>
            <a:spLocks noGrp="1"/>
          </p:cNvSpPr>
          <p:nvPr>
            <p:ph idx="1"/>
          </p:nvPr>
        </p:nvSpPr>
        <p:spPr/>
        <p:txBody>
          <a:bodyPr/>
          <a:lstStyle/>
          <a:p>
            <a:r>
              <a:rPr lang="en-US" dirty="0" smtClean="0"/>
              <a:t>Employees expectation of a supervisor</a:t>
            </a:r>
          </a:p>
          <a:p>
            <a:pPr lvl="1"/>
            <a:r>
              <a:rPr lang="en-US" dirty="0" smtClean="0"/>
              <a:t>Experienced in the work</a:t>
            </a:r>
          </a:p>
          <a:p>
            <a:pPr lvl="1"/>
            <a:r>
              <a:rPr lang="en-US" dirty="0" smtClean="0"/>
              <a:t>Technically competent</a:t>
            </a:r>
          </a:p>
          <a:p>
            <a:pPr lvl="1"/>
            <a:r>
              <a:rPr lang="en-US" dirty="0" smtClean="0"/>
              <a:t>Capable of problem solving</a:t>
            </a:r>
          </a:p>
          <a:p>
            <a:pPr lvl="1"/>
            <a:r>
              <a:rPr lang="en-US" dirty="0" smtClean="0"/>
              <a:t>Capable of giving clear and correct information and direction</a:t>
            </a:r>
          </a:p>
          <a:p>
            <a:pPr lvl="1"/>
            <a:r>
              <a:rPr lang="en-US" dirty="0" smtClean="0"/>
              <a:t>Treating all employees with fairness, consistency and impartially</a:t>
            </a:r>
          </a:p>
          <a:p>
            <a:pPr lvl="1"/>
            <a:r>
              <a:rPr lang="en-US" dirty="0" smtClean="0"/>
              <a:t>Doing what you say you will </a:t>
            </a:r>
            <a:r>
              <a:rPr lang="en-US" dirty="0" smtClean="0"/>
              <a:t>do</a:t>
            </a:r>
          </a:p>
          <a:p>
            <a:pPr lvl="1"/>
            <a:r>
              <a:rPr lang="en-US" dirty="0" smtClean="0">
                <a:hlinkClick r:id="rId2"/>
              </a:rPr>
              <a:t>http://www.youtube.com/watch?v=1bUFhCKLV08</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Supervisor’s Self Expectations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Communicate and inspire employees toward achieving mutual missions and goals</a:t>
            </a:r>
          </a:p>
          <a:p>
            <a:r>
              <a:rPr lang="en-US" dirty="0" smtClean="0"/>
              <a:t>Provide workers with meaningful, interesting and challenging jobs that afford real opportunity for financial and personal growth</a:t>
            </a:r>
          </a:p>
          <a:p>
            <a:r>
              <a:rPr lang="en-US" dirty="0" smtClean="0"/>
              <a:t>Act as a mentor that supports, develops and empowers employees</a:t>
            </a:r>
          </a:p>
          <a:p>
            <a:r>
              <a:rPr lang="en-US" dirty="0" smtClean="0"/>
              <a:t>Hold yourself to higher standards than the employees and always lead by example</a:t>
            </a:r>
          </a:p>
          <a:p>
            <a:r>
              <a:rPr lang="en-US" dirty="0" smtClean="0"/>
              <a:t>Do all you can to lift floundering employees to set standards.</a:t>
            </a:r>
          </a:p>
          <a:p>
            <a:r>
              <a:rPr lang="en-US" dirty="0" smtClean="0"/>
              <a:t>Get to know your employees as people, learn what makes them tick.</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Determining Team and Individual Motivators</a:t>
            </a:r>
            <a:endParaRPr lang="en-US" dirty="0"/>
          </a:p>
        </p:txBody>
      </p:sp>
      <p:sp>
        <p:nvSpPr>
          <p:cNvPr id="3" name="Content Placeholder 2"/>
          <p:cNvSpPr>
            <a:spLocks noGrp="1"/>
          </p:cNvSpPr>
          <p:nvPr>
            <p:ph idx="1"/>
          </p:nvPr>
        </p:nvSpPr>
        <p:spPr/>
        <p:txBody>
          <a:bodyPr/>
          <a:lstStyle/>
          <a:p>
            <a:r>
              <a:rPr lang="en-US" dirty="0" smtClean="0"/>
              <a:t>Individual Motivators</a:t>
            </a:r>
          </a:p>
          <a:p>
            <a:pPr lvl="1"/>
            <a:r>
              <a:rPr lang="en-US" dirty="0" smtClean="0"/>
              <a:t>What motivates one individual may not motivate another.</a:t>
            </a:r>
          </a:p>
          <a:p>
            <a:pPr lvl="1"/>
            <a:r>
              <a:rPr lang="en-US" dirty="0" smtClean="0"/>
              <a:t>We often make the mistake of assuming that money is the main motivator for all individuals.</a:t>
            </a:r>
          </a:p>
          <a:p>
            <a:pPr lvl="1"/>
            <a:r>
              <a:rPr lang="en-US" dirty="0" smtClean="0">
                <a:hlinkClick r:id="rId2"/>
              </a:rPr>
              <a:t>http://www.youtube.com/watch?v=RmTxr7OsPj0</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 Leader</a:t>
            </a:r>
            <a:endParaRPr lang="en-US" dirty="0"/>
          </a:p>
        </p:txBody>
      </p:sp>
      <p:sp>
        <p:nvSpPr>
          <p:cNvPr id="3" name="Content Placeholder 2"/>
          <p:cNvSpPr>
            <a:spLocks noGrp="1"/>
          </p:cNvSpPr>
          <p:nvPr>
            <p:ph idx="1"/>
          </p:nvPr>
        </p:nvSpPr>
        <p:spPr/>
        <p:txBody>
          <a:bodyPr>
            <a:normAutofit/>
          </a:bodyPr>
          <a:lstStyle/>
          <a:p>
            <a:pPr>
              <a:buNone/>
            </a:pPr>
            <a:r>
              <a:rPr lang="en-US" dirty="0" smtClean="0"/>
              <a:t>“Leadership and Learning are indispensable  to each other.”</a:t>
            </a:r>
          </a:p>
          <a:p>
            <a:pPr>
              <a:buNone/>
            </a:pPr>
            <a:r>
              <a:rPr lang="en-US" dirty="0" smtClean="0"/>
              <a:t>John F. Kennedy</a:t>
            </a:r>
          </a:p>
          <a:p>
            <a:pPr>
              <a:buNone/>
            </a:pPr>
            <a:endParaRPr lang="en-US" dirty="0"/>
          </a:p>
          <a:p>
            <a:pPr>
              <a:buNone/>
            </a:pPr>
            <a:r>
              <a:rPr lang="en-US" dirty="0" smtClean="0"/>
              <a:t>“The art of getting someone else to do something you want done because he wants to do it.”</a:t>
            </a:r>
          </a:p>
          <a:p>
            <a:pPr>
              <a:buNone/>
            </a:pPr>
            <a:r>
              <a:rPr lang="en-US" dirty="0" smtClean="0"/>
              <a:t>Dwight D. Eisenhower</a:t>
            </a:r>
          </a:p>
          <a:p>
            <a:pPr>
              <a:buNone/>
            </a:pPr>
            <a:endParaRPr lang="en-US" dirty="0"/>
          </a:p>
          <a:p>
            <a:pPr>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Bob the Waiter</a:t>
            </a:r>
            <a:endParaRPr lang="en-US" dirty="0"/>
          </a:p>
        </p:txBody>
      </p:sp>
      <p:sp>
        <p:nvSpPr>
          <p:cNvPr id="3" name="Content Placeholder 2"/>
          <p:cNvSpPr>
            <a:spLocks noGrp="1"/>
          </p:cNvSpPr>
          <p:nvPr>
            <p:ph idx="1"/>
          </p:nvPr>
        </p:nvSpPr>
        <p:spPr/>
        <p:txBody>
          <a:bodyPr/>
          <a:lstStyle/>
          <a:p>
            <a:r>
              <a:rPr lang="en-US" dirty="0" smtClean="0"/>
              <a:t>Bob is a waiter who is a great performer who makes good tips. One of your waiters is out with the flu and the other is about to take vacation. Suddenly some overtime during prime service hours becomes available, and the supervisor asks Bob to step in as a reward for his great service.</a:t>
            </a:r>
          </a:p>
          <a:p>
            <a:r>
              <a:rPr lang="en-US" dirty="0" smtClean="0"/>
              <a:t>Bob is young, single and just purchased a new sports car. Bob is extremely motivated by money and gratefully jumps at the opportunity.</a:t>
            </a:r>
          </a:p>
          <a:p>
            <a:r>
              <a:rPr lang="en-US" dirty="0" smtClean="0"/>
              <a:t>The supervisor made the right motivational call. </a:t>
            </a:r>
            <a:r>
              <a:rPr lang="en-US" dirty="0" smtClean="0">
                <a:sym typeface="Wingdings" pitchFamily="2" charset="2"/>
              </a:rPr>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Susan the Awesome Pantry Cook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Susan is a single mother who works morning pantry/prep. She is a diligent and reliable worker who has high standards and never “rides the clock” as do some of her co-workers. </a:t>
            </a:r>
          </a:p>
          <a:p>
            <a:r>
              <a:rPr lang="en-US" dirty="0" smtClean="0"/>
              <a:t>A last minute banquet has been booked that will require additional pantry/prep time that evening.</a:t>
            </a:r>
          </a:p>
          <a:p>
            <a:r>
              <a:rPr lang="en-US" dirty="0" smtClean="0"/>
              <a:t>The supervisor asks Susan to stay and work the extra shift at double time as a reward for her hard and honest work.</a:t>
            </a:r>
          </a:p>
          <a:p>
            <a:r>
              <a:rPr lang="en-US" dirty="0" smtClean="0"/>
              <a:t>Susan becomes visibly agitated and asks to be excused to make several phone calls. She returns to work for the extra shift , but appears to be distracted and upset for the remainder of the evening. </a:t>
            </a:r>
          </a:p>
          <a:p>
            <a:r>
              <a:rPr lang="en-US" dirty="0" smtClean="0"/>
              <a:t>What went wrong? Was this a good management call?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Susan the Awesome Pantry Cook</a:t>
            </a:r>
            <a:endParaRPr lang="en-US" dirty="0"/>
          </a:p>
        </p:txBody>
      </p:sp>
      <p:sp>
        <p:nvSpPr>
          <p:cNvPr id="3" name="Content Placeholder 2"/>
          <p:cNvSpPr>
            <a:spLocks noGrp="1"/>
          </p:cNvSpPr>
          <p:nvPr>
            <p:ph idx="1"/>
          </p:nvPr>
        </p:nvSpPr>
        <p:spPr/>
        <p:txBody>
          <a:bodyPr/>
          <a:lstStyle/>
          <a:p>
            <a:r>
              <a:rPr lang="en-US" dirty="0" smtClean="0"/>
              <a:t>Possible reasons for Susan’s behavior</a:t>
            </a:r>
          </a:p>
          <a:p>
            <a:pPr lvl="1"/>
            <a:r>
              <a:rPr lang="en-US" dirty="0" smtClean="0"/>
              <a:t>She had to make arrangements for child care that cost her more than the over time she was making.</a:t>
            </a:r>
          </a:p>
          <a:p>
            <a:pPr lvl="1"/>
            <a:r>
              <a:rPr lang="en-US" dirty="0" smtClean="0"/>
              <a:t>It inconvenienced someone else who had to take care of her children</a:t>
            </a:r>
          </a:p>
          <a:p>
            <a:pPr lvl="1"/>
            <a:r>
              <a:rPr lang="en-US" dirty="0" smtClean="0"/>
              <a:t>It took valuable time away from her own time with her children</a:t>
            </a:r>
          </a:p>
          <a:p>
            <a:pPr lvl="1"/>
            <a:r>
              <a:rPr lang="en-US" dirty="0" smtClean="0"/>
              <a:t>It was a disruption in an established pattern in her daily life</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Tips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Supervisors need to get to know all of their teams individual needs and goals in order to understand individual motivators.</a:t>
            </a:r>
          </a:p>
          <a:p>
            <a:r>
              <a:rPr lang="en-US" dirty="0" smtClean="0"/>
              <a:t>Individual motivators should be personal in nature even if they have monetary value</a:t>
            </a:r>
          </a:p>
          <a:p>
            <a:r>
              <a:rPr lang="en-US" dirty="0" smtClean="0"/>
              <a:t>Motivators have more impact when they come unexpectedly</a:t>
            </a:r>
          </a:p>
          <a:p>
            <a:r>
              <a:rPr lang="en-US" dirty="0" smtClean="0"/>
              <a:t>The motivator could be as simple as a birthday card or as nice as a new chef’s knife for that hard working cook who can’t afford a new one</a:t>
            </a:r>
          </a:p>
          <a:p>
            <a:r>
              <a:rPr lang="en-US" dirty="0" smtClean="0"/>
              <a:t>Give the exceptional employee a raise before she/he has to ask for or demand one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Motivators</a:t>
            </a:r>
            <a:endParaRPr lang="en-US" dirty="0"/>
          </a:p>
        </p:txBody>
      </p:sp>
      <p:sp>
        <p:nvSpPr>
          <p:cNvPr id="3" name="Content Placeholder 2"/>
          <p:cNvSpPr>
            <a:spLocks noGrp="1"/>
          </p:cNvSpPr>
          <p:nvPr>
            <p:ph idx="1"/>
          </p:nvPr>
        </p:nvSpPr>
        <p:spPr/>
        <p:txBody>
          <a:bodyPr/>
          <a:lstStyle/>
          <a:p>
            <a:r>
              <a:rPr lang="en-US" dirty="0" smtClean="0"/>
              <a:t>Team motivators: </a:t>
            </a:r>
          </a:p>
          <a:p>
            <a:pPr lvl="1"/>
            <a:r>
              <a:rPr lang="en-US" dirty="0" smtClean="0"/>
              <a:t>With teams of people, recognize not only the performance of the team, but publically praise individual performance.</a:t>
            </a:r>
          </a:p>
          <a:p>
            <a:pPr lvl="1">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Motivator Tips</a:t>
            </a:r>
            <a:endParaRPr lang="en-US" dirty="0"/>
          </a:p>
        </p:txBody>
      </p:sp>
      <p:sp>
        <p:nvSpPr>
          <p:cNvPr id="3" name="Content Placeholder 2"/>
          <p:cNvSpPr>
            <a:spLocks noGrp="1"/>
          </p:cNvSpPr>
          <p:nvPr>
            <p:ph idx="1"/>
          </p:nvPr>
        </p:nvSpPr>
        <p:spPr/>
        <p:txBody>
          <a:bodyPr/>
          <a:lstStyle/>
          <a:p>
            <a:r>
              <a:rPr lang="en-US" dirty="0" smtClean="0"/>
              <a:t>Have regular team meetings to celebrate success or discuss solutions to challenges</a:t>
            </a:r>
          </a:p>
          <a:p>
            <a:r>
              <a:rPr lang="en-US" dirty="0" smtClean="0"/>
              <a:t>Form sub-committees to look into team problems and come back with recommendations</a:t>
            </a:r>
          </a:p>
          <a:p>
            <a:r>
              <a:rPr lang="en-US" dirty="0" smtClean="0"/>
              <a:t>Encourage idea exchange and listen carefully to employee recommendations, but be prepared to justify your decisions</a:t>
            </a:r>
          </a:p>
          <a:p>
            <a:r>
              <a:rPr lang="en-US" dirty="0" smtClean="0"/>
              <a:t>Set up friendly productivity-related competitions within the team</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Motivator Tips</a:t>
            </a:r>
            <a:endParaRPr lang="en-US" dirty="0"/>
          </a:p>
        </p:txBody>
      </p:sp>
      <p:sp>
        <p:nvSpPr>
          <p:cNvPr id="3" name="Content Placeholder 2"/>
          <p:cNvSpPr>
            <a:spLocks noGrp="1"/>
          </p:cNvSpPr>
          <p:nvPr>
            <p:ph idx="1"/>
          </p:nvPr>
        </p:nvSpPr>
        <p:spPr/>
        <p:txBody>
          <a:bodyPr/>
          <a:lstStyle/>
          <a:p>
            <a:r>
              <a:rPr lang="en-US" dirty="0" smtClean="0"/>
              <a:t>Remember to praise often and publicly, but to discipline or correct behavior in private</a:t>
            </a:r>
          </a:p>
          <a:p>
            <a:r>
              <a:rPr lang="en-US" dirty="0" smtClean="0"/>
              <a:t>Make sure your team has all the tools it needs to get the job done right</a:t>
            </a:r>
          </a:p>
          <a:p>
            <a:r>
              <a:rPr lang="en-US" dirty="0" smtClean="0"/>
              <a:t>Make sure the working environment is safe, attractive and user friendly</a:t>
            </a:r>
          </a:p>
          <a:p>
            <a:r>
              <a:rPr lang="en-US" dirty="0" smtClean="0"/>
              <a:t>Remove all barriers to the team’s mission, wither physical </a:t>
            </a:r>
            <a:r>
              <a:rPr lang="en-US" smtClean="0"/>
              <a:t>or procedural</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Sallie Joe Just Got Promoted!!!</a:t>
            </a:r>
            <a:endParaRPr lang="en-US" dirty="0"/>
          </a:p>
        </p:txBody>
      </p:sp>
      <p:pic>
        <p:nvPicPr>
          <p:cNvPr id="4" name="Content Placeholder 3" descr="Shift supervisor.jpg"/>
          <p:cNvPicPr>
            <a:picLocks noGrp="1" noChangeAspect="1"/>
          </p:cNvPicPr>
          <p:nvPr>
            <p:ph idx="1"/>
          </p:nvPr>
        </p:nvPicPr>
        <p:blipFill>
          <a:blip r:embed="rId2" cstate="print"/>
          <a:stretch>
            <a:fillRect/>
          </a:stretch>
        </p:blipFill>
        <p:spPr>
          <a:xfrm>
            <a:off x="1219200" y="1905000"/>
            <a:ext cx="6187669" cy="4114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Leadership</a:t>
            </a:r>
            <a:endParaRPr lang="en-US" dirty="0"/>
          </a:p>
        </p:txBody>
      </p:sp>
      <p:sp>
        <p:nvSpPr>
          <p:cNvPr id="3" name="Content Placeholder 2"/>
          <p:cNvSpPr>
            <a:spLocks noGrp="1"/>
          </p:cNvSpPr>
          <p:nvPr>
            <p:ph idx="1"/>
          </p:nvPr>
        </p:nvSpPr>
        <p:spPr/>
        <p:txBody>
          <a:bodyPr/>
          <a:lstStyle/>
          <a:p>
            <a:r>
              <a:rPr lang="en-US" dirty="0" smtClean="0"/>
              <a:t>Obligations and priorities shift</a:t>
            </a:r>
          </a:p>
          <a:p>
            <a:pPr lvl="1"/>
            <a:r>
              <a:rPr lang="en-US" dirty="0" smtClean="0"/>
              <a:t>Sallie Joe found herself in the middle</a:t>
            </a:r>
          </a:p>
          <a:p>
            <a:pPr lvl="1"/>
            <a:r>
              <a:rPr lang="en-US" dirty="0" smtClean="0"/>
              <a:t>There are more obligations beyond the immediate needs of her customers</a:t>
            </a:r>
          </a:p>
          <a:p>
            <a:pPr lvl="1"/>
            <a:r>
              <a:rPr lang="en-US" dirty="0" smtClean="0"/>
              <a:t>Now Sallie Joe is the boss</a:t>
            </a:r>
          </a:p>
          <a:p>
            <a:pPr lvl="1"/>
            <a:r>
              <a:rPr lang="en-US" dirty="0" smtClean="0"/>
              <a:t>Sallie Joe is responsible to the owners, upper management, all her employees and the guest.</a:t>
            </a:r>
          </a:p>
          <a:p>
            <a:pPr lvl="1"/>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of Leadership Cont.</a:t>
            </a:r>
            <a:endParaRPr lang="en-US" dirty="0"/>
          </a:p>
        </p:txBody>
      </p:sp>
      <p:sp>
        <p:nvSpPr>
          <p:cNvPr id="3" name="Content Placeholder 2"/>
          <p:cNvSpPr>
            <a:spLocks noGrp="1"/>
          </p:cNvSpPr>
          <p:nvPr>
            <p:ph idx="1"/>
          </p:nvPr>
        </p:nvSpPr>
        <p:spPr/>
        <p:txBody>
          <a:bodyPr/>
          <a:lstStyle/>
          <a:p>
            <a:r>
              <a:rPr lang="en-US" dirty="0" smtClean="0"/>
              <a:t>As a supervisor Sallie is expected to work with people using resources to provide goods and services that are sellable and provide customer satisfaction.</a:t>
            </a:r>
          </a:p>
          <a:p>
            <a:r>
              <a:rPr lang="en-US" dirty="0" smtClean="0"/>
              <a:t>This requires dedication and organizational skills. </a:t>
            </a:r>
          </a:p>
          <a:p>
            <a:pPr lvl="1"/>
            <a:r>
              <a:rPr lang="en-US" dirty="0" smtClean="0"/>
              <a:t>Staffing</a:t>
            </a:r>
          </a:p>
          <a:p>
            <a:pPr lvl="1"/>
            <a:r>
              <a:rPr lang="en-US" dirty="0" smtClean="0"/>
              <a:t>Controlling</a:t>
            </a:r>
          </a:p>
          <a:p>
            <a:pPr lvl="1"/>
            <a:r>
              <a:rPr lang="en-US" dirty="0" smtClean="0"/>
              <a:t>Analyzing</a:t>
            </a:r>
          </a:p>
          <a:p>
            <a:pPr lvl="1"/>
            <a:r>
              <a:rPr lang="en-US" dirty="0" smtClean="0"/>
              <a:t>Coordinating</a:t>
            </a:r>
          </a:p>
          <a:p>
            <a:pPr lvl="1"/>
            <a:r>
              <a:rPr lang="en-US" dirty="0" smtClean="0"/>
              <a:t>Problem-solving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be a Manager</a:t>
            </a:r>
            <a:endParaRPr lang="en-US" dirty="0"/>
          </a:p>
        </p:txBody>
      </p:sp>
      <p:sp>
        <p:nvSpPr>
          <p:cNvPr id="3" name="Content Placeholder 2"/>
          <p:cNvSpPr>
            <a:spLocks noGrp="1"/>
          </p:cNvSpPr>
          <p:nvPr>
            <p:ph idx="1"/>
          </p:nvPr>
        </p:nvSpPr>
        <p:spPr/>
        <p:txBody>
          <a:bodyPr/>
          <a:lstStyle/>
          <a:p>
            <a:pPr>
              <a:buNone/>
            </a:pPr>
            <a:r>
              <a:rPr lang="en-US" dirty="0" smtClean="0"/>
              <a:t>Requires dedication and organizational skills. </a:t>
            </a:r>
          </a:p>
          <a:p>
            <a:pPr lvl="1"/>
            <a:r>
              <a:rPr lang="en-US" dirty="0" smtClean="0"/>
              <a:t>Staffing</a:t>
            </a:r>
          </a:p>
          <a:p>
            <a:pPr lvl="1"/>
            <a:r>
              <a:rPr lang="en-US" dirty="0" smtClean="0"/>
              <a:t>Controlling</a:t>
            </a:r>
          </a:p>
          <a:p>
            <a:pPr lvl="1"/>
            <a:r>
              <a:rPr lang="en-US" dirty="0" smtClean="0"/>
              <a:t>Analyzing</a:t>
            </a:r>
          </a:p>
          <a:p>
            <a:pPr lvl="1"/>
            <a:r>
              <a:rPr lang="en-US" dirty="0" smtClean="0"/>
              <a:t>Coordinating</a:t>
            </a:r>
          </a:p>
          <a:p>
            <a:pPr lvl="1"/>
            <a:r>
              <a:rPr lang="en-US" dirty="0" smtClean="0"/>
              <a:t>Problem-solving</a:t>
            </a:r>
          </a:p>
          <a:p>
            <a:pPr lvl="1"/>
            <a:r>
              <a:rPr lang="en-US" dirty="0" smtClean="0"/>
              <a:t>Ability to make quick decisions</a:t>
            </a:r>
          </a:p>
          <a:p>
            <a:pPr lvl="1"/>
            <a:r>
              <a:rPr lang="en-US" dirty="0" smtClean="0"/>
              <a:t>Leadership skills</a:t>
            </a:r>
          </a:p>
          <a:p>
            <a:pPr lvl="1"/>
            <a:endParaRPr lang="en-US" dirty="0" smtClean="0"/>
          </a:p>
          <a:p>
            <a:pPr lvl="1"/>
            <a:endParaRPr lang="en-US" dirty="0" smtClean="0"/>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Group Activity</a:t>
            </a:r>
            <a:endParaRPr lang="en-US" dirty="0"/>
          </a:p>
        </p:txBody>
      </p:sp>
      <p:sp>
        <p:nvSpPr>
          <p:cNvPr id="3" name="Content Placeholder 2"/>
          <p:cNvSpPr>
            <a:spLocks noGrp="1"/>
          </p:cNvSpPr>
          <p:nvPr>
            <p:ph idx="1"/>
          </p:nvPr>
        </p:nvSpPr>
        <p:spPr/>
        <p:txBody>
          <a:bodyPr/>
          <a:lstStyle/>
          <a:p>
            <a:endParaRPr lang="en-US" dirty="0" smtClean="0"/>
          </a:p>
          <a:p>
            <a:r>
              <a:rPr lang="en-US" dirty="0" smtClean="0"/>
              <a:t>Sallie Joe is organized and shows great analytical skill, but she is soft spoken and a little shy.  Do you think that Sallie Joe will be a successful Manager? Why?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Leadership</a:t>
            </a:r>
            <a:endParaRPr lang="en-US" dirty="0"/>
          </a:p>
        </p:txBody>
      </p:sp>
      <p:sp>
        <p:nvSpPr>
          <p:cNvPr id="3" name="Content Placeholder 2"/>
          <p:cNvSpPr>
            <a:spLocks noGrp="1"/>
          </p:cNvSpPr>
          <p:nvPr>
            <p:ph idx="1"/>
          </p:nvPr>
        </p:nvSpPr>
        <p:spPr/>
        <p:txBody>
          <a:bodyPr/>
          <a:lstStyle/>
          <a:p>
            <a:r>
              <a:rPr lang="en-US" dirty="0" smtClean="0"/>
              <a:t>Real authority is earned and conferred upon you by your willing employees based on their respect for your ability to lead, not because they like you and want to be your friend. </a:t>
            </a:r>
          </a:p>
          <a:p>
            <a:endParaRPr lang="en-US" dirty="0" smtClean="0"/>
          </a:p>
          <a:p>
            <a:r>
              <a:rPr lang="en-US" dirty="0" smtClean="0"/>
              <a:t>A Leader’s fairness, compassion and sound decision making is what will make an effective and popular leader.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Leadership Style</a:t>
            </a:r>
            <a:endParaRPr lang="en-US" dirty="0"/>
          </a:p>
        </p:txBody>
      </p:sp>
      <p:sp>
        <p:nvSpPr>
          <p:cNvPr id="3" name="Content Placeholder 2"/>
          <p:cNvSpPr>
            <a:spLocks noGrp="1"/>
          </p:cNvSpPr>
          <p:nvPr>
            <p:ph idx="1"/>
          </p:nvPr>
        </p:nvSpPr>
        <p:spPr/>
        <p:txBody>
          <a:bodyPr/>
          <a:lstStyle/>
          <a:p>
            <a:r>
              <a:rPr lang="en-US" dirty="0" smtClean="0"/>
              <a:t>The Autocratic leader</a:t>
            </a:r>
          </a:p>
          <a:p>
            <a:endParaRPr lang="en-US" dirty="0" smtClean="0"/>
          </a:p>
          <a:p>
            <a:endParaRPr lang="en-US" dirty="0" smtClean="0"/>
          </a:p>
          <a:p>
            <a:endParaRPr lang="en-US" dirty="0" smtClean="0"/>
          </a:p>
          <a:p>
            <a:pPr lvl="1"/>
            <a:r>
              <a:rPr lang="en-US" dirty="0" smtClean="0"/>
              <a:t>“My way or the Highway”</a:t>
            </a:r>
          </a:p>
          <a:p>
            <a:pPr lvl="1"/>
            <a:r>
              <a:rPr lang="en-US" dirty="0" smtClean="0"/>
              <a:t>Tend to be dictatorial and expect commands to be obeyed without question and focus on reward and punishment, not human relationships of the ability of the employee to make sound decisions on their own.</a:t>
            </a:r>
          </a:p>
          <a:p>
            <a:pPr lvl="1"/>
            <a:endParaRPr lang="en-US" dirty="0"/>
          </a:p>
        </p:txBody>
      </p:sp>
      <p:pic>
        <p:nvPicPr>
          <p:cNvPr id="4" name="Picture 3" descr="darth-vader.jpg"/>
          <p:cNvPicPr>
            <a:picLocks noChangeAspect="1"/>
          </p:cNvPicPr>
          <p:nvPr/>
        </p:nvPicPr>
        <p:blipFill>
          <a:blip r:embed="rId2" cstate="print"/>
          <a:stretch>
            <a:fillRect/>
          </a:stretch>
        </p:blipFill>
        <p:spPr>
          <a:xfrm>
            <a:off x="4800600" y="1981200"/>
            <a:ext cx="2819400" cy="211455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575</TotalTime>
  <Words>1352</Words>
  <Application>Microsoft Office PowerPoint</Application>
  <PresentationFormat>On-screen Show (4:3)</PresentationFormat>
  <Paragraphs>141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Slide 1</vt:lpstr>
      <vt:lpstr>Becoming a Leader</vt:lpstr>
      <vt:lpstr>Sallie Joe Just Got Promoted!!!</vt:lpstr>
      <vt:lpstr>Challenges to Leadership</vt:lpstr>
      <vt:lpstr>Challenges of Leadership Cont.</vt:lpstr>
      <vt:lpstr>How to be a Manager</vt:lpstr>
      <vt:lpstr>Group Activity</vt:lpstr>
      <vt:lpstr>What is Leadership</vt:lpstr>
      <vt:lpstr>Developing a Leadership Style</vt:lpstr>
      <vt:lpstr>Developing a Leadership Style</vt:lpstr>
      <vt:lpstr>Developing a leadership Style</vt:lpstr>
      <vt:lpstr>Group Activity</vt:lpstr>
      <vt:lpstr>Charlie Trotter on Management</vt:lpstr>
      <vt:lpstr>Developing a Leadership Style</vt:lpstr>
      <vt:lpstr>Developing Leadership Style</vt:lpstr>
      <vt:lpstr>Developing a Leadership Style</vt:lpstr>
      <vt:lpstr>Motivating Employees</vt:lpstr>
      <vt:lpstr>Supervisor’s Self Expectations</vt:lpstr>
      <vt:lpstr>Determining Team and Individual Motivators</vt:lpstr>
      <vt:lpstr>Bob the Waiter</vt:lpstr>
      <vt:lpstr>Susan the Awesome Pantry Cook</vt:lpstr>
      <vt:lpstr>Susan the Awesome Pantry Cook</vt:lpstr>
      <vt:lpstr>Motivation Tips</vt:lpstr>
      <vt:lpstr>Team Motivators</vt:lpstr>
      <vt:lpstr>Team Motivator Tips</vt:lpstr>
      <vt:lpstr>Team Motivator Tips</vt:lpstr>
    </vt:vector>
  </TitlesOfParts>
  <Company>Springbranch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cadengoj</dc:creator>
  <cp:lastModifiedBy>cadengoj</cp:lastModifiedBy>
  <cp:revision>49</cp:revision>
  <dcterms:created xsi:type="dcterms:W3CDTF">2012-09-09T01:26:49Z</dcterms:created>
  <dcterms:modified xsi:type="dcterms:W3CDTF">2012-09-12T21:08:19Z</dcterms:modified>
</cp:coreProperties>
</file>