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4"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29F3318-AD16-47E4-BFBE-6EC73D6B15BD}" type="datetimeFigureOut">
              <a:rPr lang="en-US" smtClean="0"/>
              <a:pPr/>
              <a:t>9/9/2012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AA235E0-7C0E-4091-9B2D-3C34304F3C5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9F3318-AD16-47E4-BFBE-6EC73D6B15BD}" type="datetimeFigureOut">
              <a:rPr lang="en-US" smtClean="0"/>
              <a:pPr/>
              <a:t>9/9/2012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235E0-7C0E-4091-9B2D-3C34304F3C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29F3318-AD16-47E4-BFBE-6EC73D6B15BD}" type="datetimeFigureOut">
              <a:rPr lang="en-US" smtClean="0"/>
              <a:pPr/>
              <a:t>9/9/2012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A235E0-7C0E-4091-9B2D-3C34304F3C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29F3318-AD16-47E4-BFBE-6EC73D6B15BD}" type="datetimeFigureOut">
              <a:rPr lang="en-US" smtClean="0"/>
              <a:pPr/>
              <a:t>9/9/2012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AAA235E0-7C0E-4091-9B2D-3C34304F3C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29F3318-AD16-47E4-BFBE-6EC73D6B15BD}" type="datetimeFigureOut">
              <a:rPr lang="en-US" smtClean="0"/>
              <a:pPr/>
              <a:t>9/9/2012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AAA235E0-7C0E-4091-9B2D-3C34304F3C56}"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29F3318-AD16-47E4-BFBE-6EC73D6B15BD}" type="datetimeFigureOut">
              <a:rPr lang="en-US" smtClean="0"/>
              <a:pPr/>
              <a:t>9/9/2012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AAA235E0-7C0E-4091-9B2D-3C34304F3C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29F3318-AD16-47E4-BFBE-6EC73D6B15BD}" type="datetimeFigureOut">
              <a:rPr lang="en-US" smtClean="0"/>
              <a:pPr/>
              <a:t>9/9/2012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AAA235E0-7C0E-4091-9B2D-3C34304F3C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29F3318-AD16-47E4-BFBE-6EC73D6B15BD}" type="datetimeFigureOut">
              <a:rPr lang="en-US" smtClean="0"/>
              <a:pPr/>
              <a:t>9/9/2012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A235E0-7C0E-4091-9B2D-3C34304F3C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29F3318-AD16-47E4-BFBE-6EC73D6B15BD}" type="datetimeFigureOut">
              <a:rPr lang="en-US" smtClean="0"/>
              <a:pPr/>
              <a:t>9/9/2012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AAA235E0-7C0E-4091-9B2D-3C34304F3C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29F3318-AD16-47E4-BFBE-6EC73D6B15BD}" type="datetimeFigureOut">
              <a:rPr lang="en-US" smtClean="0"/>
              <a:pPr/>
              <a:t>9/9/2012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AAA235E0-7C0E-4091-9B2D-3C34304F3C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29F3318-AD16-47E4-BFBE-6EC73D6B15BD}" type="datetimeFigureOut">
              <a:rPr lang="en-US" smtClean="0"/>
              <a:pPr/>
              <a:t>9/9/2012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AAA235E0-7C0E-4091-9B2D-3C34304F3C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29F3318-AD16-47E4-BFBE-6EC73D6B15BD}" type="datetimeFigureOut">
              <a:rPr lang="en-US" smtClean="0"/>
              <a:pPr/>
              <a:t>9/9/2012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AA235E0-7C0E-4091-9B2D-3C34304F3C5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hyperlink" Target="http://www.youtube.com/watch?feature=fvwp&amp;v=ZcqIsBmVF_M&amp;NR=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4KPDO66zXxA&amp;feature=relate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youtube.com/watch?v=6fe-8RQYb2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QC_hDKzm90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1470025"/>
          </a:xfrm>
        </p:spPr>
        <p:txBody>
          <a:bodyPr/>
          <a:lstStyle/>
          <a:p>
            <a:r>
              <a:rPr lang="en-US" dirty="0" smtClean="0"/>
              <a:t>The Kitchen and Customer Service</a:t>
            </a:r>
            <a:endParaRPr lang="en-US" dirty="0"/>
          </a:p>
        </p:txBody>
      </p:sp>
      <p:sp>
        <p:nvSpPr>
          <p:cNvPr id="3" name="Subtitle 2"/>
          <p:cNvSpPr>
            <a:spLocks noGrp="1"/>
          </p:cNvSpPr>
          <p:nvPr>
            <p:ph type="subTitle" idx="1"/>
          </p:nvPr>
        </p:nvSpPr>
        <p:spPr/>
        <p:txBody>
          <a:bodyPr/>
          <a:lstStyle/>
          <a:p>
            <a:endParaRPr lang="en-US" dirty="0"/>
          </a:p>
        </p:txBody>
      </p:sp>
      <p:pic>
        <p:nvPicPr>
          <p:cNvPr id="5" name="Picture 4" descr="Le Notre and muffins 118.jpg"/>
          <p:cNvPicPr>
            <a:picLocks noChangeAspect="1"/>
          </p:cNvPicPr>
          <p:nvPr/>
        </p:nvPicPr>
        <p:blipFill>
          <a:blip r:embed="rId2" cstate="print"/>
          <a:stretch>
            <a:fillRect/>
          </a:stretch>
        </p:blipFill>
        <p:spPr>
          <a:xfrm rot="10595958">
            <a:off x="368745" y="1077396"/>
            <a:ext cx="2993093" cy="2244820"/>
          </a:xfrm>
          <a:prstGeom prst="rect">
            <a:avLst/>
          </a:prstGeom>
        </p:spPr>
      </p:pic>
      <p:pic>
        <p:nvPicPr>
          <p:cNvPr id="6" name="Picture 5" descr="Le Notre and muffins 033.jpg"/>
          <p:cNvPicPr>
            <a:picLocks noChangeAspect="1"/>
          </p:cNvPicPr>
          <p:nvPr/>
        </p:nvPicPr>
        <p:blipFill>
          <a:blip r:embed="rId3" cstate="print"/>
          <a:stretch>
            <a:fillRect/>
          </a:stretch>
        </p:blipFill>
        <p:spPr>
          <a:xfrm rot="6343060">
            <a:off x="5168802" y="2649539"/>
            <a:ext cx="3581400" cy="2686050"/>
          </a:xfrm>
          <a:prstGeom prst="rect">
            <a:avLst/>
          </a:prstGeom>
        </p:spPr>
      </p:pic>
      <p:pic>
        <p:nvPicPr>
          <p:cNvPr id="7" name="Picture 6" descr="Le Notre and muffins 066.jpg"/>
          <p:cNvPicPr>
            <a:picLocks noChangeAspect="1"/>
          </p:cNvPicPr>
          <p:nvPr/>
        </p:nvPicPr>
        <p:blipFill>
          <a:blip r:embed="rId4" cstate="print"/>
          <a:stretch>
            <a:fillRect/>
          </a:stretch>
        </p:blipFill>
        <p:spPr>
          <a:xfrm rot="4380663">
            <a:off x="1694057" y="3080369"/>
            <a:ext cx="3733800" cy="28003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restaurant with no Food?</a:t>
            </a:r>
            <a:endParaRPr lang="en-US" dirty="0"/>
          </a:p>
        </p:txBody>
      </p:sp>
      <p:sp>
        <p:nvSpPr>
          <p:cNvPr id="3" name="Content Placeholder 2"/>
          <p:cNvSpPr>
            <a:spLocks noGrp="1"/>
          </p:cNvSpPr>
          <p:nvPr>
            <p:ph idx="1"/>
          </p:nvPr>
        </p:nvSpPr>
        <p:spPr/>
        <p:txBody>
          <a:bodyPr/>
          <a:lstStyle/>
          <a:p>
            <a:r>
              <a:rPr lang="en-US" dirty="0" smtClean="0"/>
              <a:t>The kitchen must deliver to the guest the promises made not only by the menu, but by the server. Although the kitchen is traditionally working behind the scenes, the quality, inventiveness, and presentation of the food is the ultimate “wow” in the customer experience.</a:t>
            </a:r>
            <a:r>
              <a:rPr lang="en-US" dirty="0" smtClean="0">
                <a:hlinkClick r:id="rId2"/>
              </a:rPr>
              <a:t> http://www.youtube.com/watch?feature=fvwp&amp;v=ZcqIsBmVF_M&amp;NR=1</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Servers the Enemy??</a:t>
            </a:r>
            <a:endParaRPr lang="en-US" dirty="0"/>
          </a:p>
        </p:txBody>
      </p:sp>
      <p:sp>
        <p:nvSpPr>
          <p:cNvPr id="3" name="Content Placeholder 2"/>
          <p:cNvSpPr>
            <a:spLocks noGrp="1"/>
          </p:cNvSpPr>
          <p:nvPr>
            <p:ph idx="1"/>
          </p:nvPr>
        </p:nvSpPr>
        <p:spPr/>
        <p:txBody>
          <a:bodyPr/>
          <a:lstStyle/>
          <a:p>
            <a:r>
              <a:rPr lang="en-US" dirty="0" smtClean="0"/>
              <a:t>Each Dish, from the appetizer to the dessert, deserves your ultimate care and attention to detail. Remember your finished dish is for your valued guest not the wait staff serving them.</a:t>
            </a:r>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Silly, Servers Aren’t The Enemy</a:t>
            </a:r>
            <a:endParaRPr lang="en-US" dirty="0"/>
          </a:p>
        </p:txBody>
      </p:sp>
      <p:sp>
        <p:nvSpPr>
          <p:cNvPr id="3" name="Content Placeholder 2"/>
          <p:cNvSpPr>
            <a:spLocks noGrp="1"/>
          </p:cNvSpPr>
          <p:nvPr>
            <p:ph idx="1"/>
          </p:nvPr>
        </p:nvSpPr>
        <p:spPr/>
        <p:txBody>
          <a:bodyPr/>
          <a:lstStyle/>
          <a:p>
            <a:r>
              <a:rPr lang="en-US" dirty="0" smtClean="0"/>
              <a:t>Servers are your life line to the guest who is experiencing your craft. Think of the server as an extension of your hard work and care, and as the voice of your customer. Try to remove the word “no” from your vocabulary when dealing with the guest. Treat special requests with a cheerful attitude. If a request is truly extraordinary check with your supervisor.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Silly, Servers are not the Enemy!</a:t>
            </a:r>
            <a:endParaRPr lang="en-US" dirty="0"/>
          </a:p>
        </p:txBody>
      </p:sp>
      <p:pic>
        <p:nvPicPr>
          <p:cNvPr id="4" name="Content Placeholder 3" descr="Servers are not the enemy.jpg"/>
          <p:cNvPicPr>
            <a:picLocks noGrp="1" noChangeAspect="1"/>
          </p:cNvPicPr>
          <p:nvPr>
            <p:ph idx="1"/>
          </p:nvPr>
        </p:nvPicPr>
        <p:blipFill>
          <a:blip r:embed="rId2" cstate="print"/>
          <a:stretch>
            <a:fillRect/>
          </a:stretch>
        </p:blipFill>
        <p:spPr>
          <a:xfrm>
            <a:off x="2286000" y="1447800"/>
            <a:ext cx="4464050" cy="5217187"/>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Teamwork</a:t>
            </a:r>
            <a:endParaRPr lang="en-US" dirty="0"/>
          </a:p>
        </p:txBody>
      </p:sp>
      <p:sp>
        <p:nvSpPr>
          <p:cNvPr id="3" name="Content Placeholder 2"/>
          <p:cNvSpPr>
            <a:spLocks noGrp="1"/>
          </p:cNvSpPr>
          <p:nvPr>
            <p:ph idx="1"/>
          </p:nvPr>
        </p:nvSpPr>
        <p:spPr/>
        <p:txBody>
          <a:bodyPr/>
          <a:lstStyle/>
          <a:p>
            <a:r>
              <a:rPr lang="en-US" dirty="0" smtClean="0"/>
              <a:t>As a line chef in a restaurant you are an integral part of a specialized precision team, working with split-second timing to make the customer experience come alive. The kitchen employee must be sharp, focused, yet flexible.</a:t>
            </a:r>
          </a:p>
          <a:p>
            <a:r>
              <a:rPr lang="en-US" dirty="0" smtClean="0">
                <a:hlinkClick r:id="rId2"/>
              </a:rPr>
              <a:t>http://www.youtube.com/watch?v=4KPDO66zXxA&amp;feature=related</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FOH Training</a:t>
            </a:r>
            <a:endParaRPr lang="en-US" dirty="0"/>
          </a:p>
        </p:txBody>
      </p:sp>
      <p:sp>
        <p:nvSpPr>
          <p:cNvPr id="3" name="Content Placeholder 2"/>
          <p:cNvSpPr>
            <a:spLocks noGrp="1"/>
          </p:cNvSpPr>
          <p:nvPr>
            <p:ph idx="1"/>
          </p:nvPr>
        </p:nvSpPr>
        <p:spPr/>
        <p:txBody>
          <a:bodyPr/>
          <a:lstStyle/>
          <a:p>
            <a:r>
              <a:rPr lang="en-US" dirty="0" smtClean="0"/>
              <a:t>It is an important part of culinary training to work in the front of the house to become more sensitive and understanding of the guests needs. It is also important to literally “walk in a servers shoes” for a week or so to understand the guests they have to serve and the issues they encounter.</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Dissatisfied Customer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Some customers can be very forgiving even if all points of the customer experience are not up to expectations.  If the food was fantastic but the service was a bit off that night, they may be back.</a:t>
            </a:r>
          </a:p>
          <a:p>
            <a:r>
              <a:rPr lang="en-US" dirty="0" smtClean="0"/>
              <a:t> If the steak was a little overdone, but the service staff was on top of their game, (friendly, personable, and accommodating) they may be back. </a:t>
            </a:r>
          </a:p>
          <a:p>
            <a:r>
              <a:rPr lang="en-US" dirty="0" smtClean="0"/>
              <a:t>If these trends continue , your regular customers will become someone else’s customers and your first time customer will be your only time customer.</a:t>
            </a:r>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Dissatisfied Guest</a:t>
            </a:r>
            <a:endParaRPr lang="en-US"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r>
              <a:rPr lang="en-US" dirty="0" smtClean="0"/>
              <a:t>The loss of one regular customer can be significant over time. </a:t>
            </a:r>
          </a:p>
          <a:p>
            <a:r>
              <a:rPr lang="en-US" dirty="0" smtClean="0"/>
              <a:t>Let’s say we have a couple that dines with your operation once a week and the check average is about $60. </a:t>
            </a:r>
          </a:p>
          <a:p>
            <a:r>
              <a:rPr lang="en-US" dirty="0" smtClean="0"/>
              <a:t>The waiter is having a bad night and takes it out on the grill cook. The grill cook decides to overcook the guest order to hit the server where it hurts the most…her tips. </a:t>
            </a:r>
          </a:p>
          <a:p>
            <a:r>
              <a:rPr lang="en-US" dirty="0" smtClean="0"/>
              <a:t>The customer receives the overcooked steak and brings it to the waiter’s attention. The waiter responds rudely to the customer and complains loudly about the incompetence in the kitchen. Four other customers in that waiters section overhear this altercation, and their “customer experience” is ruined for the evening.</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Activity</a:t>
            </a:r>
            <a:endParaRPr lang="en-US" dirty="0"/>
          </a:p>
        </p:txBody>
      </p:sp>
      <p:sp>
        <p:nvSpPr>
          <p:cNvPr id="3" name="Content Placeholder 2"/>
          <p:cNvSpPr>
            <a:spLocks noGrp="1"/>
          </p:cNvSpPr>
          <p:nvPr>
            <p:ph idx="1"/>
          </p:nvPr>
        </p:nvSpPr>
        <p:spPr>
          <a:xfrm>
            <a:off x="457200" y="1143000"/>
            <a:ext cx="8229600" cy="5486400"/>
          </a:xfrm>
        </p:spPr>
        <p:txBody>
          <a:bodyPr>
            <a:normAutofit fontScale="70000" lnSpcReduction="20000"/>
          </a:bodyPr>
          <a:lstStyle/>
          <a:p>
            <a:r>
              <a:rPr lang="en-US" b="1" dirty="0" smtClean="0"/>
              <a:t>Table 1</a:t>
            </a:r>
            <a:r>
              <a:rPr lang="en-US" dirty="0" smtClean="0"/>
              <a:t>: What was the impact of the waiter’s behavior on his tips from the unsatisfied table? </a:t>
            </a:r>
          </a:p>
          <a:p>
            <a:r>
              <a:rPr lang="en-US" b="1" dirty="0" smtClean="0"/>
              <a:t>Table 2</a:t>
            </a:r>
            <a:r>
              <a:rPr lang="en-US" dirty="0" smtClean="0"/>
              <a:t>: What was the impact of the waiter’s behavior on his tips from the surrounding tables in his station? </a:t>
            </a:r>
          </a:p>
          <a:p>
            <a:r>
              <a:rPr lang="en-US" b="1" dirty="0" smtClean="0"/>
              <a:t>Table 3</a:t>
            </a:r>
            <a:r>
              <a:rPr lang="en-US" dirty="0" smtClean="0"/>
              <a:t>: Was the waiter justified in complaining about the incompetence of the kitchen, especially after his order had be sabotaged?</a:t>
            </a:r>
          </a:p>
          <a:p>
            <a:r>
              <a:rPr lang="en-US" b="1" dirty="0" smtClean="0"/>
              <a:t>Table 4: </a:t>
            </a:r>
            <a:r>
              <a:rPr lang="en-US" dirty="0" smtClean="0"/>
              <a:t>If you were the restaurant manager and you learned about this incident what would you do?</a:t>
            </a:r>
          </a:p>
          <a:p>
            <a:r>
              <a:rPr lang="en-US" b="1" dirty="0" smtClean="0"/>
              <a:t>Table 5</a:t>
            </a:r>
            <a:r>
              <a:rPr lang="en-US" dirty="0" smtClean="0"/>
              <a:t>: Calculate the loss of potential revenue from the complaining couple who never return to the restaurant over a 42 week period. Calculate the loss.</a:t>
            </a:r>
          </a:p>
          <a:p>
            <a:r>
              <a:rPr lang="en-US" dirty="0" smtClean="0"/>
              <a:t> Calculate the potential loss of revenue if each customer tells 13 other potential customers that would have spent $30 per person for 42 weeks. </a:t>
            </a:r>
          </a:p>
          <a:p>
            <a:r>
              <a:rPr lang="en-US" b="1" dirty="0" smtClean="0"/>
              <a:t>Table 6: </a:t>
            </a:r>
            <a:r>
              <a:rPr lang="en-US" dirty="0" smtClean="0"/>
              <a:t>Calculate the loss of potential revenue from the other 4 affected regular customers at a check average of $30.00 per person over a 42 week period. Tally total potential losses. Tally total potential losses for three years.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Marcus Samuelsson, Aquavit NYC</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http://www.youtube.com/watch?v=6fe-8RQYb2Y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Service</a:t>
            </a:r>
            <a:endParaRPr lang="en-US" dirty="0"/>
          </a:p>
        </p:txBody>
      </p:sp>
      <p:sp>
        <p:nvSpPr>
          <p:cNvPr id="3" name="Content Placeholder 2"/>
          <p:cNvSpPr>
            <a:spLocks noGrp="1"/>
          </p:cNvSpPr>
          <p:nvPr>
            <p:ph idx="1"/>
          </p:nvPr>
        </p:nvSpPr>
        <p:spPr/>
        <p:txBody>
          <a:bodyPr/>
          <a:lstStyle/>
          <a:p>
            <a:r>
              <a:rPr lang="en-US" dirty="0" smtClean="0"/>
              <a:t>Customer service is everybody’s responsibility</a:t>
            </a:r>
          </a:p>
          <a:p>
            <a:r>
              <a:rPr lang="en-US" dirty="0"/>
              <a:t>"Customer service is a series of activities designed to enhance the level of customer satisfaction – that is, the feeling that a product or service has met the customer expectation</a:t>
            </a:r>
            <a:r>
              <a:rPr lang="en-US" dirty="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Activity</a:t>
            </a:r>
            <a:endParaRPr lang="en-US" dirty="0"/>
          </a:p>
        </p:txBody>
      </p:sp>
      <p:sp>
        <p:nvSpPr>
          <p:cNvPr id="3" name="Content Placeholder 2"/>
          <p:cNvSpPr>
            <a:spLocks noGrp="1"/>
          </p:cNvSpPr>
          <p:nvPr>
            <p:ph idx="1"/>
          </p:nvPr>
        </p:nvSpPr>
        <p:spPr/>
        <p:txBody>
          <a:bodyPr/>
          <a:lstStyle/>
          <a:p>
            <a:r>
              <a:rPr lang="en-US" dirty="0" smtClean="0"/>
              <a:t>At your table discuss how BOH and FOH employees can exude customer service.</a:t>
            </a:r>
          </a:p>
          <a:p>
            <a:endParaRPr lang="en-US" dirty="0"/>
          </a:p>
        </p:txBody>
      </p:sp>
      <p:pic>
        <p:nvPicPr>
          <p:cNvPr id="4" name="Picture 3" descr="smile toes.jpg"/>
          <p:cNvPicPr>
            <a:picLocks noChangeAspect="1"/>
          </p:cNvPicPr>
          <p:nvPr/>
        </p:nvPicPr>
        <p:blipFill>
          <a:blip r:embed="rId2" cstate="print"/>
          <a:stretch>
            <a:fillRect/>
          </a:stretch>
        </p:blipFill>
        <p:spPr>
          <a:xfrm>
            <a:off x="2209800" y="3124200"/>
            <a:ext cx="4372598" cy="318930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r>
              <a:rPr lang="en-US" smtClean="0"/>
              <a:t> </a:t>
            </a:r>
            <a:r>
              <a:rPr lang="en-US" dirty="0" smtClean="0"/>
              <a:t>Rules of Customer Service</a:t>
            </a:r>
            <a:endParaRPr lang="en-US" dirty="0"/>
          </a:p>
        </p:txBody>
      </p:sp>
      <p:sp>
        <p:nvSpPr>
          <p:cNvPr id="3" name="Content Placeholder 2"/>
          <p:cNvSpPr>
            <a:spLocks noGrp="1"/>
          </p:cNvSpPr>
          <p:nvPr>
            <p:ph idx="1"/>
          </p:nvPr>
        </p:nvSpPr>
        <p:spPr/>
        <p:txBody>
          <a:bodyPr>
            <a:normAutofit/>
          </a:bodyPr>
          <a:lstStyle/>
          <a:p>
            <a:r>
              <a:rPr lang="en-US" dirty="0" smtClean="0"/>
              <a:t>Don’t make promises unless you can keep them</a:t>
            </a:r>
          </a:p>
          <a:p>
            <a:r>
              <a:rPr lang="en-US" dirty="0" smtClean="0"/>
              <a:t>Listen to customers</a:t>
            </a:r>
          </a:p>
          <a:p>
            <a:r>
              <a:rPr lang="en-US" dirty="0" smtClean="0"/>
              <a:t>Deal with complaints</a:t>
            </a:r>
          </a:p>
          <a:p>
            <a:r>
              <a:rPr lang="en-US" dirty="0" smtClean="0"/>
              <a:t>Be helpful, even if there is not immediate profit in it</a:t>
            </a:r>
          </a:p>
          <a:p>
            <a:r>
              <a:rPr lang="en-US" dirty="0" smtClean="0"/>
              <a:t>Take the extra Step</a:t>
            </a:r>
          </a:p>
          <a:p>
            <a:r>
              <a:rPr lang="en-US" dirty="0" smtClean="0"/>
              <a:t>Throw in something extra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Customer Expect?</a:t>
            </a:r>
            <a:endParaRPr lang="en-US" dirty="0"/>
          </a:p>
        </p:txBody>
      </p:sp>
      <p:sp>
        <p:nvSpPr>
          <p:cNvPr id="3" name="Content Placeholder 2"/>
          <p:cNvSpPr>
            <a:spLocks noGrp="1"/>
          </p:cNvSpPr>
          <p:nvPr>
            <p:ph idx="1"/>
          </p:nvPr>
        </p:nvSpPr>
        <p:spPr/>
        <p:txBody>
          <a:bodyPr>
            <a:normAutofit lnSpcReduction="10000"/>
          </a:bodyPr>
          <a:lstStyle/>
          <a:p>
            <a:r>
              <a:rPr lang="en-US" dirty="0" smtClean="0"/>
              <a:t>An attractive and clean environment</a:t>
            </a:r>
          </a:p>
          <a:p>
            <a:r>
              <a:rPr lang="en-US" dirty="0" smtClean="0"/>
              <a:t>A quality meal at a fair price</a:t>
            </a:r>
          </a:p>
          <a:p>
            <a:r>
              <a:rPr lang="en-US" dirty="0" smtClean="0"/>
              <a:t>Prompt service</a:t>
            </a:r>
          </a:p>
          <a:p>
            <a:r>
              <a:rPr lang="en-US" dirty="0" smtClean="0"/>
              <a:t>A friendly atmosphere</a:t>
            </a:r>
          </a:p>
          <a:p>
            <a:r>
              <a:rPr lang="en-US" dirty="0" smtClean="0"/>
              <a:t>Exceeding </a:t>
            </a:r>
            <a:r>
              <a:rPr lang="en-US" dirty="0" smtClean="0"/>
              <a:t>expectations</a:t>
            </a:r>
          </a:p>
          <a:p>
            <a:endParaRPr lang="en-US" dirty="0" smtClean="0"/>
          </a:p>
          <a:p>
            <a:r>
              <a:rPr lang="en-US" smtClean="0"/>
              <a:t>Thomas Keller </a:t>
            </a:r>
            <a:r>
              <a:rPr lang="en-US" smtClean="0">
                <a:hlinkClick r:id="rId2"/>
              </a:rPr>
              <a:t>http://www.youtube.com/watch?v=QC_hDKzm900</a:t>
            </a:r>
            <a:endParaRPr lang="en-US" smtClean="0"/>
          </a:p>
          <a:p>
            <a:endParaRPr lang="en-US" dirty="0" smtClean="0"/>
          </a:p>
          <a:p>
            <a:endParaRPr lang="en-US" dirty="0"/>
          </a:p>
          <a:p>
            <a:endParaRPr lang="en-US" dirty="0" smtClean="0"/>
          </a:p>
          <a:p>
            <a:endParaRPr lang="en-US" dirty="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t>
            </a:r>
            <a:r>
              <a:rPr lang="en-US" dirty="0"/>
              <a:t>Q</a:t>
            </a:r>
            <a:r>
              <a:rPr lang="en-US" dirty="0" smtClean="0"/>
              <a:t>uestion</a:t>
            </a:r>
            <a:endParaRPr lang="en-US" dirty="0"/>
          </a:p>
        </p:txBody>
      </p:sp>
      <p:sp>
        <p:nvSpPr>
          <p:cNvPr id="3" name="Content Placeholder 2"/>
          <p:cNvSpPr>
            <a:spLocks noGrp="1"/>
          </p:cNvSpPr>
          <p:nvPr>
            <p:ph idx="1"/>
          </p:nvPr>
        </p:nvSpPr>
        <p:spPr/>
        <p:txBody>
          <a:bodyPr/>
          <a:lstStyle/>
          <a:p>
            <a:r>
              <a:rPr lang="en-US" dirty="0" smtClean="0"/>
              <a:t>A local restaurant has a reputation for having quality customer service. The Service Manager has been working there for over 10 years. Should the service manager continue doing things the same way, or should she continue to set higher goals for her service staff?</a:t>
            </a:r>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Customer Experience</a:t>
            </a:r>
            <a:endParaRPr lang="en-US" dirty="0"/>
          </a:p>
        </p:txBody>
      </p:sp>
      <p:sp>
        <p:nvSpPr>
          <p:cNvPr id="3" name="Content Placeholder 2"/>
          <p:cNvSpPr>
            <a:spLocks noGrp="1"/>
          </p:cNvSpPr>
          <p:nvPr>
            <p:ph idx="1"/>
          </p:nvPr>
        </p:nvSpPr>
        <p:spPr/>
        <p:txBody>
          <a:bodyPr/>
          <a:lstStyle/>
          <a:p>
            <a:r>
              <a:rPr lang="en-US" dirty="0" smtClean="0"/>
              <a:t>The food service industry is unique in that it requires no on site selling. Customers walking in the door have already made a decision to purchase. The server is not so much a sales person, but a knowledgeable, personal consultant  to the guest that helps them create their own customized “customer experience.”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Activity</a:t>
            </a:r>
            <a:endParaRPr lang="en-US" dirty="0"/>
          </a:p>
        </p:txBody>
      </p:sp>
      <p:sp>
        <p:nvSpPr>
          <p:cNvPr id="3" name="Content Placeholder 2"/>
          <p:cNvSpPr>
            <a:spLocks noGrp="1"/>
          </p:cNvSpPr>
          <p:nvPr>
            <p:ph idx="1"/>
          </p:nvPr>
        </p:nvSpPr>
        <p:spPr/>
        <p:txBody>
          <a:bodyPr/>
          <a:lstStyle/>
          <a:p>
            <a:r>
              <a:rPr lang="en-US" dirty="0" smtClean="0"/>
              <a:t>Share a positive guest experience and a negative guest experience. </a:t>
            </a:r>
            <a:endParaRPr lang="en-US" dirty="0"/>
          </a:p>
          <a:p>
            <a:r>
              <a:rPr lang="en-US" dirty="0" smtClean="0"/>
              <a:t>How did you feel after each experience?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the Kitchen Fit </a:t>
            </a:r>
            <a:endParaRPr lang="en-US" dirty="0"/>
          </a:p>
        </p:txBody>
      </p:sp>
      <p:sp>
        <p:nvSpPr>
          <p:cNvPr id="3" name="Content Placeholder 2"/>
          <p:cNvSpPr>
            <a:spLocks noGrp="1"/>
          </p:cNvSpPr>
          <p:nvPr>
            <p:ph idx="1"/>
          </p:nvPr>
        </p:nvSpPr>
        <p:spPr/>
        <p:txBody>
          <a:bodyPr/>
          <a:lstStyle/>
          <a:p>
            <a:r>
              <a:rPr lang="en-US" dirty="0" smtClean="0"/>
              <a:t>The kitchen controls and executes the operations “number one” marketing tool…………. </a:t>
            </a:r>
            <a:r>
              <a:rPr lang="en-US" b="1" dirty="0" smtClean="0"/>
              <a:t>The Menu</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107</TotalTime>
  <Words>1005</Words>
  <Application>Microsoft Office PowerPoint</Application>
  <PresentationFormat>On-screen Show (4:3)</PresentationFormat>
  <Paragraphs>65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Verve</vt:lpstr>
      <vt:lpstr>The Kitchen and Customer Service</vt:lpstr>
      <vt:lpstr>Customer Service</vt:lpstr>
      <vt:lpstr>Group Activity</vt:lpstr>
      <vt:lpstr>6 Rules of Customer Service</vt:lpstr>
      <vt:lpstr>What Does the Customer Expect?</vt:lpstr>
      <vt:lpstr>Group Question</vt:lpstr>
      <vt:lpstr>The Customer Experience</vt:lpstr>
      <vt:lpstr>Group Activity</vt:lpstr>
      <vt:lpstr>How Does the Kitchen Fit </vt:lpstr>
      <vt:lpstr>What is a restaurant with no Food?</vt:lpstr>
      <vt:lpstr>Are Servers the Enemy??</vt:lpstr>
      <vt:lpstr>No Silly, Servers Aren’t The Enemy</vt:lpstr>
      <vt:lpstr>No Silly, Servers are not the Enemy!</vt:lpstr>
      <vt:lpstr>Teamwork</vt:lpstr>
      <vt:lpstr>FOH Training</vt:lpstr>
      <vt:lpstr>The Dissatisfied Customer</vt:lpstr>
      <vt:lpstr>The Dissatisfied Guest</vt:lpstr>
      <vt:lpstr>Group Activity</vt:lpstr>
      <vt:lpstr>Marcus Samuelsson, Aquavit NYC</vt:lpstr>
    </vt:vector>
  </TitlesOfParts>
  <Company>Springbranch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Kitchen and Customer Service</dc:title>
  <dc:creator>cadengoj</dc:creator>
  <cp:lastModifiedBy>cadengoj</cp:lastModifiedBy>
  <cp:revision>17</cp:revision>
  <dcterms:created xsi:type="dcterms:W3CDTF">2012-09-05T03:33:22Z</dcterms:created>
  <dcterms:modified xsi:type="dcterms:W3CDTF">2012-09-09T05:42:33Z</dcterms:modified>
</cp:coreProperties>
</file>